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833937" y="2018109"/>
            <a:ext cx="14716126" cy="464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"/>
          <p:cNvSpPr/>
          <p:nvPr/>
        </p:nvSpPr>
        <p:spPr>
          <a:xfrm>
            <a:off x="-527738" y="17859"/>
            <a:ext cx="25199057" cy="158948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b="0" sz="3200"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5" name="Latvijas ilgtspēja: vide, cilvēks, ekonomika. Kurp ejam?"/>
          <p:cNvSpPr txBox="1"/>
          <p:nvPr/>
        </p:nvSpPr>
        <p:spPr>
          <a:xfrm>
            <a:off x="494118" y="250356"/>
            <a:ext cx="23548694" cy="187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457200">
              <a:defRPr sz="5600"/>
            </a:lvl1pPr>
          </a:lstStyle>
          <a:p>
            <a:pPr/>
            <a:r>
              <a:t>Latvijas ilgtspēja: vide, cilvēks, ekonomika. Kurp ejam?</a:t>
            </a:r>
            <a:endParaRPr b="0"/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38331" y="1315623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ciālās un ekonomiskās nevienlīdzības Latvijā radītie izaicinājumi un riski…"/>
          <p:cNvSpPr txBox="1"/>
          <p:nvPr>
            <p:ph type="ctrTitle"/>
          </p:nvPr>
        </p:nvSpPr>
        <p:spPr>
          <a:xfrm>
            <a:off x="1896604" y="34585"/>
            <a:ext cx="20350374" cy="11132230"/>
          </a:xfrm>
          <a:prstGeom prst="rect">
            <a:avLst/>
          </a:prstGeom>
        </p:spPr>
        <p:txBody>
          <a:bodyPr/>
          <a:lstStyle/>
          <a:p>
            <a:pPr defTabSz="457200">
              <a:defRPr sz="7300"/>
            </a:pPr>
            <a:r>
              <a:t>Sociālās un ekonomiskās nevienlīdzības Latvijā radītie izaicinājumi un riski</a:t>
            </a:r>
          </a:p>
          <a:p>
            <a:pPr defTabSz="457200">
              <a:defRPr sz="7300"/>
            </a:pPr>
          </a:p>
          <a:p>
            <a:pPr defTabSz="642937">
              <a:defRPr sz="10400"/>
            </a:pPr>
            <a:r>
              <a:rPr sz="11900"/>
              <a:t>Cilvēks un sabiedrība</a:t>
            </a:r>
            <a:r>
              <a:t> </a:t>
            </a:r>
          </a:p>
          <a:p>
            <a:pPr>
              <a:defRPr sz="6800"/>
            </a:pPr>
          </a:p>
          <a:p>
            <a:pPr>
              <a:defRPr sz="6800"/>
            </a:pPr>
            <a:r>
              <a:t>Mārcis Auziņš</a:t>
            </a:r>
          </a:p>
          <a:p>
            <a:pPr>
              <a:defRPr sz="6800"/>
            </a:pPr>
            <a:r>
              <a:t>oktobris, 2023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ekļaujoša sabiedrība.…"/>
          <p:cNvSpPr txBox="1"/>
          <p:nvPr>
            <p:ph type="ctrTitle"/>
          </p:nvPr>
        </p:nvSpPr>
        <p:spPr>
          <a:xfrm>
            <a:off x="1576142" y="2314701"/>
            <a:ext cx="21384646" cy="5928118"/>
          </a:xfrm>
          <a:prstGeom prst="rect">
            <a:avLst/>
          </a:prstGeom>
        </p:spPr>
        <p:txBody>
          <a:bodyPr/>
          <a:lstStyle/>
          <a:p>
            <a:pPr>
              <a:defRPr sz="13700"/>
            </a:pPr>
            <a:r>
              <a:t>Iekļaujoša sabiedrība.</a:t>
            </a:r>
          </a:p>
          <a:p>
            <a:pPr>
              <a:defRPr sz="13700"/>
            </a:pPr>
            <a:r>
              <a:t>Pensionāri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īdz 2050. gadam…"/>
          <p:cNvSpPr txBox="1"/>
          <p:nvPr>
            <p:ph type="ctrTitle"/>
          </p:nvPr>
        </p:nvSpPr>
        <p:spPr>
          <a:xfrm>
            <a:off x="1044974" y="-142776"/>
            <a:ext cx="22053633" cy="8696918"/>
          </a:xfrm>
          <a:prstGeom prst="rect">
            <a:avLst/>
          </a:prstGeom>
        </p:spPr>
        <p:txBody>
          <a:bodyPr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9500">
                <a:latin typeface="Helvetica"/>
                <a:ea typeface="Helvetica"/>
                <a:cs typeface="Helvetica"/>
                <a:sym typeface="Helvetica"/>
              </a:defRPr>
            </a:pPr>
            <a:r>
              <a:t>Līdz 2050. gadam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9500">
                <a:latin typeface="Helvetica"/>
                <a:ea typeface="Helvetica"/>
                <a:cs typeface="Helvetica"/>
                <a:sym typeface="Helvetica"/>
              </a:defRPr>
            </a:pPr>
            <a:r>
              <a:t>60 gadus vecu un vecāku cilvēku skaits pasaulē dubultosies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74% cilvēku vecumā no 50 līdz 70 gadiem uzskata, ka pieprasījums pēc viņu vecuma grupas darbiniekiem ir zemāks nekā pēc citiem"/>
          <p:cNvSpPr txBox="1"/>
          <p:nvPr>
            <p:ph type="ctrTitle"/>
          </p:nvPr>
        </p:nvSpPr>
        <p:spPr>
          <a:xfrm>
            <a:off x="626568" y="-84803"/>
            <a:ext cx="22890446" cy="9418867"/>
          </a:xfrm>
          <a:prstGeom prst="rect">
            <a:avLst/>
          </a:prstGeom>
        </p:spPr>
        <p:txBody>
          <a:bodyPr/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9500"/>
            </a:lvl1pPr>
          </a:lstStyle>
          <a:p>
            <a:pPr/>
            <a:r>
              <a:t>74% cilvēku vecumā no 50 līdz 70 gadiem uzskata, ka pieprasījums pēc viņu vecuma grupas darbiniekiem ir zemāks nekā pēc citiem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Par darba tirgus vidēja un ilgtermiņa prognozēm, 2022"/>
          <p:cNvSpPr txBox="1"/>
          <p:nvPr/>
        </p:nvSpPr>
        <p:spPr>
          <a:xfrm>
            <a:off x="2516684" y="12437319"/>
            <a:ext cx="21547387" cy="106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 sz="6000">
                <a:solidFill>
                  <a:srgbClr val="000000"/>
                </a:solidFill>
              </a:defRPr>
            </a:lvl1pPr>
          </a:lstStyle>
          <a:p>
            <a:pPr/>
            <a:r>
              <a:t>Par darba tirgus vidēja un ilgtermiņa prognozēm, 2022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ensionāri kā iekļaujošas sabiedrības daļa"/>
          <p:cNvSpPr txBox="1"/>
          <p:nvPr>
            <p:ph type="ctrTitle"/>
          </p:nvPr>
        </p:nvSpPr>
        <p:spPr>
          <a:xfrm>
            <a:off x="2478695" y="4136623"/>
            <a:ext cx="19186191" cy="4643438"/>
          </a:xfrm>
          <a:prstGeom prst="rect">
            <a:avLst/>
          </a:prstGeom>
        </p:spPr>
        <p:txBody>
          <a:bodyPr/>
          <a:lstStyle/>
          <a:p>
            <a:pPr/>
            <a:r>
              <a:t>Pensionāri kā iekļaujošas sabiedrības daļa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arcis.Auzins@lu.lv"/>
          <p:cNvSpPr txBox="1"/>
          <p:nvPr>
            <p:ph type="ctrTitle"/>
          </p:nvPr>
        </p:nvSpPr>
        <p:spPr>
          <a:xfrm>
            <a:off x="4617937" y="2004758"/>
            <a:ext cx="15148126" cy="3482579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10800"/>
            </a:lvl1pPr>
          </a:lstStyle>
          <a:p>
            <a:pPr/>
            <a:r>
              <a:t>Marcis.Auzins@lu.lv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Marcis Auzinsh"/>
          <p:cNvSpPr txBox="1"/>
          <p:nvPr/>
        </p:nvSpPr>
        <p:spPr>
          <a:xfrm>
            <a:off x="6008347" y="9658293"/>
            <a:ext cx="9569823" cy="165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10000">
                <a:solidFill>
                  <a:srgbClr val="000000"/>
                </a:solidFill>
              </a:defRPr>
            </a:lvl1pPr>
          </a:lstStyle>
          <a:p>
            <a:pPr/>
            <a:r>
              <a:t>Marcis Auzinsh</a:t>
            </a:r>
          </a:p>
        </p:txBody>
      </p:sp>
      <p:pic>
        <p:nvPicPr>
          <p:cNvPr id="69" name="fb_icon_325x325.png" descr="fb_icon_325x3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306" y="9160604"/>
            <a:ext cx="1720267" cy="172026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@mauzins"/>
          <p:cNvSpPr txBox="1"/>
          <p:nvPr/>
        </p:nvSpPr>
        <p:spPr>
          <a:xfrm>
            <a:off x="5816024" y="7530055"/>
            <a:ext cx="6934746" cy="172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10400">
                <a:solidFill>
                  <a:srgbClr val="000000"/>
                </a:solidFill>
              </a:defRPr>
            </a:lvl1pPr>
          </a:lstStyle>
          <a:p>
            <a:pPr/>
            <a:r>
              <a:t>@mauzins</a:t>
            </a:r>
          </a:p>
        </p:txBody>
      </p:sp>
      <p:pic>
        <p:nvPicPr>
          <p:cNvPr id="71" name="88888-2.jpg.jpeg" descr="88888-2.jp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1861" y="7095538"/>
            <a:ext cx="3478619" cy="1934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…"/>
          <p:cNvSpPr txBox="1"/>
          <p:nvPr>
            <p:ph type="ctrTitle"/>
          </p:nvPr>
        </p:nvSpPr>
        <p:spPr>
          <a:xfrm>
            <a:off x="1666924" y="2229960"/>
            <a:ext cx="21050152" cy="8119954"/>
          </a:xfrm>
          <a:prstGeom prst="rect">
            <a:avLst/>
          </a:prstGeom>
        </p:spPr>
        <p:txBody>
          <a:bodyPr/>
          <a:lstStyle/>
          <a:p>
            <a:pPr/>
            <a:r>
              <a:t>I</a:t>
            </a:r>
          </a:p>
          <a:p>
            <a:pPr/>
            <a:r>
              <a:t>Augsts ekonomiskās nevienlīdzības līmenis sabiedrībā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olitiski lēmumi, kas šo nevienlīdzības līmeni izvirza priekšplānā"/>
          <p:cNvSpPr txBox="1"/>
          <p:nvPr>
            <p:ph type="ctrTitle"/>
          </p:nvPr>
        </p:nvSpPr>
        <p:spPr>
          <a:xfrm>
            <a:off x="1743389" y="1032280"/>
            <a:ext cx="21050152" cy="8119953"/>
          </a:xfrm>
          <a:prstGeom prst="rect">
            <a:avLst/>
          </a:prstGeom>
        </p:spPr>
        <p:txBody>
          <a:bodyPr/>
          <a:lstStyle/>
          <a:p>
            <a:pPr/>
            <a:r>
              <a:t>Politiski lēmumi, kas šo nevienlīdzības līmeni izvirza priekšplānā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ermaņa faktors/fenomens"/>
          <p:cNvSpPr txBox="1"/>
          <p:nvPr>
            <p:ph type="subTitle" sz="quarter" idx="1"/>
          </p:nvPr>
        </p:nvSpPr>
        <p:spPr>
          <a:xfrm>
            <a:off x="1531538" y="1589555"/>
            <a:ext cx="21320924" cy="2213122"/>
          </a:xfrm>
          <a:prstGeom prst="rect">
            <a:avLst/>
          </a:prstGeom>
        </p:spPr>
        <p:txBody>
          <a:bodyPr/>
          <a:lstStyle>
            <a:lvl1pPr defTabSz="616148">
              <a:defRPr sz="12075"/>
            </a:lvl1pPr>
          </a:lstStyle>
          <a:p>
            <a:pPr/>
            <a:r>
              <a:t>Hermaņa faktors/fenomens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" name="Screenshot 2023-10-03 at 08.01.28.png" descr="Screenshot 2023-10-03 at 08.01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4548" y="3662672"/>
            <a:ext cx="17187835" cy="9478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II…"/>
          <p:cNvSpPr txBox="1"/>
          <p:nvPr>
            <p:ph type="ctrTitle"/>
          </p:nvPr>
        </p:nvSpPr>
        <p:spPr>
          <a:xfrm>
            <a:off x="1743389" y="958852"/>
            <a:ext cx="21050152" cy="8119953"/>
          </a:xfrm>
          <a:prstGeom prst="rect">
            <a:avLst/>
          </a:prstGeom>
        </p:spPr>
        <p:txBody>
          <a:bodyPr/>
          <a:lstStyle/>
          <a:p>
            <a:pPr/>
            <a:r>
              <a:t>II</a:t>
            </a:r>
          </a:p>
          <a:p>
            <a:pPr/>
            <a:r>
              <a:t>Ģeopolitiskā situācija un nacionālais jautājums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" name="Daļas latviešu sabiedrības nostājas radikalizācija"/>
          <p:cNvSpPr txBox="1"/>
          <p:nvPr>
            <p:ph type="ctrTitle"/>
          </p:nvPr>
        </p:nvSpPr>
        <p:spPr>
          <a:xfrm>
            <a:off x="1546715" y="874111"/>
            <a:ext cx="21050152" cy="7255832"/>
          </a:xfrm>
          <a:prstGeom prst="rect">
            <a:avLst/>
          </a:prstGeom>
        </p:spPr>
        <p:txBody>
          <a:bodyPr/>
          <a:lstStyle>
            <a:lvl1pPr>
              <a:defRPr sz="12600"/>
            </a:lvl1pPr>
          </a:lstStyle>
          <a:p>
            <a:pPr/>
            <a:r>
              <a:t>Daļas latviešu sabiedrības nostājas radikalizācija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" name="Kas notiek krieviski runājošajā sabiedrībā? Vai mēs to zinām?"/>
          <p:cNvSpPr txBox="1"/>
          <p:nvPr>
            <p:ph type="ctrTitle"/>
          </p:nvPr>
        </p:nvSpPr>
        <p:spPr>
          <a:xfrm>
            <a:off x="-63356" y="-2094763"/>
            <a:ext cx="24270293" cy="7255832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</a:lstStyle>
          <a:p>
            <a:pPr/>
            <a:r>
              <a:t>Kas notiek krieviski runājošajā sabiedrībā? Vai mēs to zinām?</a:t>
            </a:r>
          </a:p>
        </p:txBody>
      </p:sp>
      <p:pic>
        <p:nvPicPr>
          <p:cNvPr id="45" name="citify-uzvaras-parks-19599-1024x576.jpg" descr="citify-uzvaras-parks-19599-1024x57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709" y="5121654"/>
            <a:ext cx="14783513" cy="8315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III…"/>
          <p:cNvSpPr txBox="1"/>
          <p:nvPr>
            <p:ph type="ctrTitle"/>
          </p:nvPr>
        </p:nvSpPr>
        <p:spPr>
          <a:xfrm>
            <a:off x="1743389" y="-15665"/>
            <a:ext cx="21050152" cy="8119954"/>
          </a:xfrm>
          <a:prstGeom prst="rect">
            <a:avLst/>
          </a:prstGeom>
        </p:spPr>
        <p:txBody>
          <a:bodyPr/>
          <a:lstStyle/>
          <a:p>
            <a:pPr/>
            <a:r>
              <a:t>III</a:t>
            </a:r>
          </a:p>
          <a:p>
            <a:pPr/>
            <a:r>
              <a:t>Sabiedrības novecošanās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ensiju devalvācija"/>
          <p:cNvSpPr txBox="1"/>
          <p:nvPr>
            <p:ph type="ctrTitle"/>
          </p:nvPr>
        </p:nvSpPr>
        <p:spPr>
          <a:xfrm>
            <a:off x="2904103" y="1679147"/>
            <a:ext cx="18575794" cy="5928118"/>
          </a:xfrm>
          <a:prstGeom prst="rect">
            <a:avLst/>
          </a:prstGeom>
        </p:spPr>
        <p:txBody>
          <a:bodyPr/>
          <a:lstStyle>
            <a:lvl1pPr>
              <a:defRPr sz="13700"/>
            </a:lvl1pPr>
          </a:lstStyle>
          <a:p>
            <a:pPr/>
            <a:r>
              <a:t>Pensiju devalvācija 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123065" y="1315623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